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Futura" panose="020B0604020202020204" charset="0"/>
      <p:regular r:id="rId20"/>
    </p:embeddedFont>
    <p:embeddedFont>
      <p:font typeface="Futura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C6D"/>
    <a:srgbClr val="7B2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vardbusiness.org/wp-content/uploads/2022/08/Perspectives-Level-Up-Your-Leaders-The-Three-Critical-Business-Acumen-Skills-They-Need-Now.pdf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s://github.com/Rishabhbahuguna03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www.linkedin.com/in/rishabhbahuguna03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gresql.org/docs/release/18.1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hyperlink" Target="https://www.pgadmin.org/docs/pgadmin4/latest/release_notes_9_10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ostgresql.org/docs/current/ddl.html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tutorial-select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publications/the-future-of-jobs-report-2025/infographics-94b6214b36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9D1D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52938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7191375" cy="8953500"/>
            <a:chOff x="0" y="0"/>
            <a:chExt cx="928643" cy="1156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8643" cy="1156192"/>
            </a:xfrm>
            <a:custGeom>
              <a:avLst/>
              <a:gdLst/>
              <a:ahLst/>
              <a:cxnLst/>
              <a:rect l="l" t="t" r="r" b="b"/>
              <a:pathLst>
                <a:path w="928643" h="1156192">
                  <a:moveTo>
                    <a:pt x="37679" y="0"/>
                  </a:moveTo>
                  <a:lnTo>
                    <a:pt x="890964" y="0"/>
                  </a:lnTo>
                  <a:cubicBezTo>
                    <a:pt x="900957" y="0"/>
                    <a:pt x="910541" y="3970"/>
                    <a:pt x="917607" y="11036"/>
                  </a:cubicBezTo>
                  <a:cubicBezTo>
                    <a:pt x="924673" y="18102"/>
                    <a:pt x="928643" y="27686"/>
                    <a:pt x="928643" y="37679"/>
                  </a:cubicBezTo>
                  <a:lnTo>
                    <a:pt x="928643" y="1118512"/>
                  </a:lnTo>
                  <a:cubicBezTo>
                    <a:pt x="928643" y="1139322"/>
                    <a:pt x="911774" y="1156192"/>
                    <a:pt x="890964" y="1156192"/>
                  </a:cubicBezTo>
                  <a:lnTo>
                    <a:pt x="37679" y="1156192"/>
                  </a:lnTo>
                  <a:cubicBezTo>
                    <a:pt x="16870" y="1156192"/>
                    <a:pt x="0" y="1139322"/>
                    <a:pt x="0" y="1118512"/>
                  </a:cubicBezTo>
                  <a:lnTo>
                    <a:pt x="0" y="37679"/>
                  </a:lnTo>
                  <a:cubicBezTo>
                    <a:pt x="0" y="16870"/>
                    <a:pt x="16870" y="0"/>
                    <a:pt x="37679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11923008" y="2908372"/>
            <a:ext cx="3061131" cy="3821277"/>
          </a:xfrm>
          <a:custGeom>
            <a:avLst/>
            <a:gdLst/>
            <a:ahLst/>
            <a:cxnLst/>
            <a:rect l="l" t="t" r="r" b="b"/>
            <a:pathLst>
              <a:path w="3061131" h="3821277">
                <a:moveTo>
                  <a:pt x="0" y="0"/>
                </a:moveTo>
                <a:lnTo>
                  <a:pt x="3061130" y="0"/>
                </a:lnTo>
                <a:lnTo>
                  <a:pt x="3061130" y="3821277"/>
                </a:lnTo>
                <a:lnTo>
                  <a:pt x="0" y="382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9144000" y="3988753"/>
            <a:ext cx="8324850" cy="2309495"/>
            <a:chOff x="0" y="0"/>
            <a:chExt cx="11099800" cy="3079327"/>
          </a:xfrm>
        </p:grpSpPr>
        <p:sp>
          <p:nvSpPr>
            <p:cNvPr id="9" name="TextBox 9"/>
            <p:cNvSpPr txBox="1"/>
            <p:nvPr/>
          </p:nvSpPr>
          <p:spPr>
            <a:xfrm>
              <a:off x="0" y="1127125"/>
              <a:ext cx="11099800" cy="1952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00"/>
                </a:lnSpc>
              </a:pPr>
              <a:r>
                <a:rPr lang="en-US" sz="6000" spc="-6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SQL Murder Mystery: </a:t>
              </a:r>
            </a:p>
            <a:p>
              <a:pPr marL="0" lvl="0" indent="0" algn="l">
                <a:lnSpc>
                  <a:spcPts val="4069"/>
                </a:lnSpc>
              </a:pPr>
              <a:r>
                <a:rPr lang="en-US" sz="3699" spc="-36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Who </a:t>
              </a:r>
              <a:r>
                <a:rPr lang="en-US" sz="3699" spc="-36">
                  <a:solidFill>
                    <a:srgbClr val="FF3131"/>
                  </a:solidFill>
                  <a:latin typeface="Futura"/>
                  <a:ea typeface="Futura"/>
                  <a:cs typeface="Futura"/>
                  <a:sym typeface="Futura"/>
                </a:rPr>
                <a:t>killed </a:t>
              </a:r>
              <a:r>
                <a:rPr lang="en-US" sz="3699" spc="-36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the </a:t>
              </a:r>
              <a:r>
                <a:rPr lang="en-US" sz="3699" spc="-36">
                  <a:solidFill>
                    <a:srgbClr val="BAF072"/>
                  </a:solidFill>
                  <a:latin typeface="Futura"/>
                  <a:ea typeface="Futura"/>
                  <a:cs typeface="Futura"/>
                  <a:sym typeface="Futura"/>
                </a:rPr>
                <a:t>CEO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09980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4000" y="6691549"/>
            <a:ext cx="7962900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sz="3199" spc="-31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Case solved by </a:t>
            </a:r>
            <a:r>
              <a:rPr lang="en-US" sz="3199" spc="-31">
                <a:solidFill>
                  <a:srgbClr val="00A1E1"/>
                </a:solidFill>
                <a:latin typeface="Futura"/>
                <a:ea typeface="Futura"/>
                <a:cs typeface="Futura"/>
                <a:sym typeface="Futura"/>
              </a:rPr>
              <a:t>Rishabh Bahuguna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77894" y="3369660"/>
            <a:ext cx="10786811" cy="1195372"/>
          </a:xfrm>
          <a:custGeom>
            <a:avLst/>
            <a:gdLst/>
            <a:ahLst/>
            <a:cxnLst/>
            <a:rect l="l" t="t" r="r" b="b"/>
            <a:pathLst>
              <a:path w="10786811" h="1195372">
                <a:moveTo>
                  <a:pt x="0" y="0"/>
                </a:moveTo>
                <a:lnTo>
                  <a:pt x="10786811" y="0"/>
                </a:lnTo>
                <a:lnTo>
                  <a:pt x="10786811" y="1195372"/>
                </a:lnTo>
                <a:lnTo>
                  <a:pt x="0" y="1195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5587382"/>
            <a:ext cx="10786811" cy="1817253"/>
          </a:xfrm>
          <a:custGeom>
            <a:avLst/>
            <a:gdLst/>
            <a:ahLst/>
            <a:cxnLst/>
            <a:rect l="l" t="t" r="r" b="b"/>
            <a:pathLst>
              <a:path w="10786811" h="1817253">
                <a:moveTo>
                  <a:pt x="0" y="0"/>
                </a:moveTo>
                <a:lnTo>
                  <a:pt x="10786811" y="0"/>
                </a:lnTo>
                <a:lnTo>
                  <a:pt x="10786811" y="1817253"/>
                </a:lnTo>
                <a:lnTo>
                  <a:pt x="0" y="1817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830060"/>
            <a:ext cx="976196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796" lvl="1" indent="-339398" algn="l">
              <a:lnSpc>
                <a:spcPts val="3458"/>
              </a:lnSpc>
              <a:buAutoNum type="arabicPeriod"/>
            </a:pPr>
            <a:r>
              <a:rPr lang="en-US" sz="3144" b="1" spc="-31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Identify where and when the crime happened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4860307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94" y="7951261"/>
            <a:ext cx="16190891" cy="108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The evidence confirms the crime took place inside the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CEO Office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, with traces appearing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between 21:05 and 21:10 Hrs.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718352"/>
            <a:ext cx="14500527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Data Query Language (DQL)- Data Retrieval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using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SELECT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statement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and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filtering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using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WHERE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clause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27642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155" b="-271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37186"/>
            <a:ext cx="15581406" cy="1636048"/>
          </a:xfrm>
          <a:custGeom>
            <a:avLst/>
            <a:gdLst/>
            <a:ahLst/>
            <a:cxnLst/>
            <a:rect l="l" t="t" r="r" b="b"/>
            <a:pathLst>
              <a:path w="15581406" h="1636048">
                <a:moveTo>
                  <a:pt x="0" y="0"/>
                </a:moveTo>
                <a:lnTo>
                  <a:pt x="15581406" y="0"/>
                </a:lnTo>
                <a:lnTo>
                  <a:pt x="15581406" y="1636047"/>
                </a:lnTo>
                <a:lnTo>
                  <a:pt x="0" y="163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77894" y="5795583"/>
            <a:ext cx="15581406" cy="1149129"/>
          </a:xfrm>
          <a:custGeom>
            <a:avLst/>
            <a:gdLst/>
            <a:ahLst/>
            <a:cxnLst/>
            <a:rect l="l" t="t" r="r" b="b"/>
            <a:pathLst>
              <a:path w="15581406" h="1149129">
                <a:moveTo>
                  <a:pt x="0" y="0"/>
                </a:moveTo>
                <a:lnTo>
                  <a:pt x="15581406" y="0"/>
                </a:lnTo>
                <a:lnTo>
                  <a:pt x="15581406" y="1149129"/>
                </a:lnTo>
                <a:lnTo>
                  <a:pt x="0" y="1149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94" y="5068508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7826375"/>
            <a:ext cx="15581406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The access logs show that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only one person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entered the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CEO's Office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within the critical window, narrowing the investigation to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a single potential suspect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718352"/>
            <a:ext cx="14500527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Filtering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with the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BETWEEN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operator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checks whether a value falls under a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specified range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27642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830060"/>
            <a:ext cx="976196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98" lvl="1" algn="l">
              <a:lnSpc>
                <a:spcPts val="3458"/>
              </a:lnSpc>
            </a:pPr>
            <a:r>
              <a:rPr lang="en-US" sz="3144" b="1" spc="-31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2. </a:t>
            </a:r>
            <a:r>
              <a:rPr lang="en-US" sz="3144" b="1" spc="-31" dirty="0" err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Analyse</a:t>
            </a:r>
            <a:r>
              <a:rPr lang="en-US" sz="3144" b="1" spc="-31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who accessed critical areas at the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000" b="-160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89216"/>
            <a:ext cx="8192461" cy="1954284"/>
          </a:xfrm>
          <a:custGeom>
            <a:avLst/>
            <a:gdLst/>
            <a:ahLst/>
            <a:cxnLst/>
            <a:rect l="l" t="t" r="r" b="b"/>
            <a:pathLst>
              <a:path w="8192461" h="1954284">
                <a:moveTo>
                  <a:pt x="0" y="0"/>
                </a:moveTo>
                <a:lnTo>
                  <a:pt x="8192461" y="0"/>
                </a:lnTo>
                <a:lnTo>
                  <a:pt x="8192461" y="1954284"/>
                </a:lnTo>
                <a:lnTo>
                  <a:pt x="0" y="195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77894" y="5991424"/>
            <a:ext cx="13851333" cy="1714103"/>
          </a:xfrm>
          <a:custGeom>
            <a:avLst/>
            <a:gdLst/>
            <a:ahLst/>
            <a:cxnLst/>
            <a:rect l="l" t="t" r="r" b="b"/>
            <a:pathLst>
              <a:path w="13851333" h="1714103">
                <a:moveTo>
                  <a:pt x="0" y="0"/>
                </a:moveTo>
                <a:lnTo>
                  <a:pt x="13851333" y="0"/>
                </a:lnTo>
                <a:lnTo>
                  <a:pt x="13851333" y="1714102"/>
                </a:lnTo>
                <a:lnTo>
                  <a:pt x="0" y="1714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02272" y="6481049"/>
            <a:ext cx="751243" cy="734852"/>
          </a:xfrm>
          <a:custGeom>
            <a:avLst/>
            <a:gdLst/>
            <a:ahLst/>
            <a:cxnLst/>
            <a:rect l="l" t="t" r="r" b="b"/>
            <a:pathLst>
              <a:path w="751243" h="734852">
                <a:moveTo>
                  <a:pt x="0" y="0"/>
                </a:moveTo>
                <a:lnTo>
                  <a:pt x="751243" y="0"/>
                </a:lnTo>
                <a:lnTo>
                  <a:pt x="751243" y="734852"/>
                </a:lnTo>
                <a:lnTo>
                  <a:pt x="0" y="734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543877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94" y="8000801"/>
            <a:ext cx="15581406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Only one alibi 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matches with an actual keycard entry. The employee who </a:t>
            </a:r>
            <a:r>
              <a:rPr lang="en-US" sz="2499" spc="-24">
                <a:solidFill>
                  <a:srgbClr val="BAF072"/>
                </a:solidFill>
                <a:latin typeface="Futura"/>
                <a:ea typeface="Futura"/>
                <a:cs typeface="Futura"/>
                <a:sym typeface="Futura"/>
              </a:rPr>
              <a:t>claimed 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to be in the CEO's Office at 20:50 Hrs. is </a:t>
            </a:r>
            <a:r>
              <a:rPr lang="en-US" sz="2499" spc="-24">
                <a:solidFill>
                  <a:srgbClr val="BAF072"/>
                </a:solidFill>
                <a:latin typeface="Futura"/>
                <a:ea typeface="Futura"/>
                <a:cs typeface="Futura"/>
                <a:sym typeface="Futura"/>
              </a:rPr>
              <a:t>the same one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whose swipe log confirms access at that time.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727876"/>
            <a:ext cx="16055843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LEFT JOIN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operation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retains all rows from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the left table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and adds matching rows from the right, displaying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nulls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when no match exists.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27642" y="9718351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830060"/>
            <a:ext cx="976196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98" lvl="1" algn="l">
              <a:lnSpc>
                <a:spcPts val="3458"/>
              </a:lnSpc>
            </a:pPr>
            <a:r>
              <a:rPr lang="en-US" sz="3144" b="1" spc="-31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3. Cross-check alibis with actual log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09202"/>
            <a:ext cx="13449906" cy="2034298"/>
          </a:xfrm>
          <a:custGeom>
            <a:avLst/>
            <a:gdLst/>
            <a:ahLst/>
            <a:cxnLst/>
            <a:rect l="l" t="t" r="r" b="b"/>
            <a:pathLst>
              <a:path w="13449906" h="2034298">
                <a:moveTo>
                  <a:pt x="0" y="0"/>
                </a:moveTo>
                <a:lnTo>
                  <a:pt x="13449906" y="0"/>
                </a:lnTo>
                <a:lnTo>
                  <a:pt x="13449906" y="2034298"/>
                </a:lnTo>
                <a:lnTo>
                  <a:pt x="0" y="2034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77894" y="6165850"/>
            <a:ext cx="13449906" cy="1126430"/>
          </a:xfrm>
          <a:custGeom>
            <a:avLst/>
            <a:gdLst/>
            <a:ahLst/>
            <a:cxnLst/>
            <a:rect l="l" t="t" r="r" b="b"/>
            <a:pathLst>
              <a:path w="13449906" h="1126430">
                <a:moveTo>
                  <a:pt x="0" y="0"/>
                </a:moveTo>
                <a:lnTo>
                  <a:pt x="13449906" y="0"/>
                </a:lnTo>
                <a:lnTo>
                  <a:pt x="13449906" y="1126430"/>
                </a:lnTo>
                <a:lnTo>
                  <a:pt x="0" y="112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94" y="543877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8000801"/>
            <a:ext cx="15796552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Only one call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took place within the time window, indicating that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David Kumar 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contacted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Alice Johnson 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at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20:55 Hrs.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, making it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a key interaction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to note during the incident.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727876"/>
            <a:ext cx="16377493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LEFT JOIN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operation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retains all rows from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the left table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and adds matching rows from the right, displaying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nulls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when no match exists.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27642" y="9718351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830060"/>
            <a:ext cx="976196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98" lvl="1" algn="l">
              <a:lnSpc>
                <a:spcPts val="3458"/>
              </a:lnSpc>
            </a:pPr>
            <a:r>
              <a:rPr lang="en-US" sz="3144" b="1" spc="-31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4. Investigate suspicious calls made around the 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63865"/>
            <a:ext cx="4713696" cy="4101287"/>
          </a:xfrm>
          <a:custGeom>
            <a:avLst/>
            <a:gdLst/>
            <a:ahLst/>
            <a:cxnLst/>
            <a:rect l="l" t="t" r="r" b="b"/>
            <a:pathLst>
              <a:path w="4713696" h="4101287">
                <a:moveTo>
                  <a:pt x="0" y="0"/>
                </a:moveTo>
                <a:lnTo>
                  <a:pt x="4713696" y="0"/>
                </a:lnTo>
                <a:lnTo>
                  <a:pt x="4713696" y="4101287"/>
                </a:lnTo>
                <a:lnTo>
                  <a:pt x="0" y="4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860122" y="4887771"/>
            <a:ext cx="11071911" cy="1273270"/>
          </a:xfrm>
          <a:custGeom>
            <a:avLst/>
            <a:gdLst/>
            <a:ahLst/>
            <a:cxnLst/>
            <a:rect l="l" t="t" r="r" b="b"/>
            <a:pathLst>
              <a:path w="11071911" h="1273270">
                <a:moveTo>
                  <a:pt x="0" y="0"/>
                </a:moveTo>
                <a:lnTo>
                  <a:pt x="11071912" y="0"/>
                </a:lnTo>
                <a:lnTo>
                  <a:pt x="11071912" y="1273269"/>
                </a:lnTo>
                <a:lnTo>
                  <a:pt x="0" y="1273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860122" y="3500774"/>
            <a:ext cx="11071911" cy="996472"/>
          </a:xfrm>
          <a:custGeom>
            <a:avLst/>
            <a:gdLst/>
            <a:ahLst/>
            <a:cxnLst/>
            <a:rect l="l" t="t" r="r" b="b"/>
            <a:pathLst>
              <a:path w="11071911" h="996472">
                <a:moveTo>
                  <a:pt x="0" y="0"/>
                </a:moveTo>
                <a:lnTo>
                  <a:pt x="11071912" y="0"/>
                </a:lnTo>
                <a:lnTo>
                  <a:pt x="11071912" y="996472"/>
                </a:lnTo>
                <a:lnTo>
                  <a:pt x="0" y="996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896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8964" y="3154340"/>
            <a:ext cx="5837202" cy="26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6"/>
              </a:lnSpc>
            </a:pPr>
            <a:r>
              <a:rPr lang="en-US" sz="1724" b="1" spc="-17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Note: The complete result set contains 11 columns.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94" y="8000801"/>
            <a:ext cx="15581406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All evidence in the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CEO’s Office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, including the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fingerprint and keycard mismatch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, aligns with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David Kumar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’s movements and claimed location, linking him directly to the scene during the incident.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727876"/>
            <a:ext cx="16298942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LEFT JOIN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operation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retains all rows from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the left table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and adds matching rows from the right, displaying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nulls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when no match exists.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27642" y="9727876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830060"/>
            <a:ext cx="976196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98" lvl="1" algn="l">
              <a:lnSpc>
                <a:spcPts val="3458"/>
              </a:lnSpc>
            </a:pPr>
            <a:r>
              <a:rPr lang="en-US" sz="3144" b="1" spc="-31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5. Match evidence with movements and claims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83937"/>
            <a:ext cx="4727406" cy="3103488"/>
          </a:xfrm>
          <a:custGeom>
            <a:avLst/>
            <a:gdLst/>
            <a:ahLst/>
            <a:cxnLst/>
            <a:rect l="l" t="t" r="r" b="b"/>
            <a:pathLst>
              <a:path w="4727406" h="3103488">
                <a:moveTo>
                  <a:pt x="0" y="0"/>
                </a:moveTo>
                <a:lnTo>
                  <a:pt x="4727406" y="0"/>
                </a:lnTo>
                <a:lnTo>
                  <a:pt x="4727406" y="3103488"/>
                </a:lnTo>
                <a:lnTo>
                  <a:pt x="0" y="3103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225912" y="3183937"/>
            <a:ext cx="8584094" cy="2720702"/>
          </a:xfrm>
          <a:custGeom>
            <a:avLst/>
            <a:gdLst/>
            <a:ahLst/>
            <a:cxnLst/>
            <a:rect l="l" t="t" r="r" b="b"/>
            <a:pathLst>
              <a:path w="8584094" h="2720702">
                <a:moveTo>
                  <a:pt x="0" y="0"/>
                </a:moveTo>
                <a:lnTo>
                  <a:pt x="8584094" y="0"/>
                </a:lnTo>
                <a:lnTo>
                  <a:pt x="8584094" y="2720703"/>
                </a:lnTo>
                <a:lnTo>
                  <a:pt x="0" y="2720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77894" y="6998570"/>
            <a:ext cx="5985049" cy="2416893"/>
          </a:xfrm>
          <a:custGeom>
            <a:avLst/>
            <a:gdLst/>
            <a:ahLst/>
            <a:cxnLst/>
            <a:rect l="l" t="t" r="r" b="b"/>
            <a:pathLst>
              <a:path w="5985049" h="2416893">
                <a:moveTo>
                  <a:pt x="0" y="0"/>
                </a:moveTo>
                <a:lnTo>
                  <a:pt x="5985049" y="0"/>
                </a:lnTo>
                <a:lnTo>
                  <a:pt x="5985049" y="2416893"/>
                </a:lnTo>
                <a:lnTo>
                  <a:pt x="0" y="2416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552561" y="6998570"/>
            <a:ext cx="7560036" cy="2504262"/>
          </a:xfrm>
          <a:custGeom>
            <a:avLst/>
            <a:gdLst/>
            <a:ahLst/>
            <a:cxnLst/>
            <a:rect l="l" t="t" r="r" b="b"/>
            <a:pathLst>
              <a:path w="7560036" h="2504262">
                <a:moveTo>
                  <a:pt x="0" y="0"/>
                </a:moveTo>
                <a:lnTo>
                  <a:pt x="7560036" y="0"/>
                </a:lnTo>
                <a:lnTo>
                  <a:pt x="7560036" y="2504262"/>
                </a:lnTo>
                <a:lnTo>
                  <a:pt x="0" y="250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4373936" y="7064696"/>
            <a:ext cx="3071491" cy="471946"/>
            <a:chOff x="0" y="0"/>
            <a:chExt cx="4095321" cy="62926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95321" cy="629261"/>
              <a:chOff x="0" y="0"/>
              <a:chExt cx="955849" cy="1468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68250"/>
              <a:ext cx="4095321" cy="41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9"/>
                </a:lnSpc>
                <a:spcBef>
                  <a:spcPct val="0"/>
                </a:spcBef>
              </a:pPr>
              <a:r>
                <a:rPr lang="en-US" sz="1692" spc="-16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cte_3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883790" y="7064696"/>
            <a:ext cx="3071491" cy="471946"/>
            <a:chOff x="0" y="0"/>
            <a:chExt cx="4095321" cy="62926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95321" cy="629261"/>
              <a:chOff x="0" y="0"/>
              <a:chExt cx="955849" cy="14687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68250"/>
              <a:ext cx="4095321" cy="41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9"/>
                </a:lnSpc>
                <a:spcBef>
                  <a:spcPct val="0"/>
                </a:spcBef>
              </a:pPr>
              <a:r>
                <a:rPr lang="en-US" sz="1692" spc="-16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cte_4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134673" y="3493621"/>
            <a:ext cx="3071491" cy="471946"/>
            <a:chOff x="0" y="0"/>
            <a:chExt cx="4095321" cy="62926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95321" cy="629261"/>
              <a:chOff x="0" y="0"/>
              <a:chExt cx="955849" cy="14687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68250"/>
              <a:ext cx="4095321" cy="41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9"/>
                </a:lnSpc>
                <a:spcBef>
                  <a:spcPct val="0"/>
                </a:spcBef>
              </a:pPr>
              <a:r>
                <a:rPr lang="en-US" sz="1692" spc="-16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cte_1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48044" y="3493621"/>
            <a:ext cx="3071491" cy="471946"/>
            <a:chOff x="0" y="0"/>
            <a:chExt cx="4095321" cy="62926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095321" cy="629261"/>
              <a:chOff x="0" y="0"/>
              <a:chExt cx="955849" cy="14687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68250"/>
              <a:ext cx="4095321" cy="41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9"/>
                </a:lnSpc>
                <a:spcBef>
                  <a:spcPct val="0"/>
                </a:spcBef>
              </a:pPr>
              <a:r>
                <a:rPr lang="en-US" sz="1692" spc="-16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cte_2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9727876"/>
            <a:ext cx="17723800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Common Table Expressions (CTEs)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create temporary named result sets that only exist during the execution of a single query.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327642" y="9718351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1830060"/>
            <a:ext cx="976196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98" lvl="1" algn="l">
              <a:lnSpc>
                <a:spcPts val="3458"/>
              </a:lnSpc>
            </a:pPr>
            <a:r>
              <a:rPr lang="en-US" sz="3144" b="1" spc="-31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6. Combine all findings to identify the killer.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77894" y="3775905"/>
            <a:ext cx="6555287" cy="2735190"/>
          </a:xfrm>
          <a:custGeom>
            <a:avLst/>
            <a:gdLst/>
            <a:ahLst/>
            <a:cxnLst/>
            <a:rect l="l" t="t" r="r" b="b"/>
            <a:pathLst>
              <a:path w="6555287" h="2735190">
                <a:moveTo>
                  <a:pt x="0" y="0"/>
                </a:moveTo>
                <a:lnTo>
                  <a:pt x="6555287" y="0"/>
                </a:lnTo>
                <a:lnTo>
                  <a:pt x="6555287" y="2735190"/>
                </a:lnTo>
                <a:lnTo>
                  <a:pt x="0" y="2735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7533445"/>
            <a:ext cx="3989152" cy="1715764"/>
          </a:xfrm>
          <a:custGeom>
            <a:avLst/>
            <a:gdLst/>
            <a:ahLst/>
            <a:cxnLst/>
            <a:rect l="l" t="t" r="r" b="b"/>
            <a:pathLst>
              <a:path w="3989152" h="1715764">
                <a:moveTo>
                  <a:pt x="0" y="0"/>
                </a:moveTo>
                <a:lnTo>
                  <a:pt x="3989151" y="0"/>
                </a:lnTo>
                <a:lnTo>
                  <a:pt x="3989151" y="1715764"/>
                </a:lnTo>
                <a:lnTo>
                  <a:pt x="0" y="1715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296103" y="-6317547"/>
            <a:ext cx="19441814" cy="20186905"/>
          </a:xfrm>
          <a:custGeom>
            <a:avLst/>
            <a:gdLst/>
            <a:ahLst/>
            <a:cxnLst/>
            <a:rect l="l" t="t" r="r" b="b"/>
            <a:pathLst>
              <a:path w="19441814" h="20186905">
                <a:moveTo>
                  <a:pt x="0" y="0"/>
                </a:moveTo>
                <a:lnTo>
                  <a:pt x="19441814" y="0"/>
                </a:lnTo>
                <a:lnTo>
                  <a:pt x="19441814" y="20186905"/>
                </a:lnTo>
                <a:lnTo>
                  <a:pt x="0" y="20186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</a:blip>
            <a:stretch>
              <a:fillRect l="-13039" r="-430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C16DB6"/>
                </a:solidFill>
                <a:latin typeface="Futura Bold"/>
                <a:ea typeface="Futura Bold"/>
                <a:cs typeface="Futura Bold"/>
                <a:sym typeface="Futura Bold"/>
              </a:rPr>
              <a:t>SQL 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94" y="6806370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3172655"/>
            <a:ext cx="10894640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Note:  Part of a larger CTE chain. Refer to the previous slide for the </a:t>
            </a: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WITH 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clause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727876"/>
            <a:ext cx="16230600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UNION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operator combines the result sets of two or more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SELECT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statements into a single result set, by default removing duplicate rows.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27642" y="9718351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94" y="1831131"/>
            <a:ext cx="9761964" cy="51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Behind the alibi: a </a:t>
            </a:r>
            <a:r>
              <a:rPr lang="en-US" sz="3144" b="1" spc="-31">
                <a:solidFill>
                  <a:srgbClr val="FF3131"/>
                </a:solidFill>
                <a:latin typeface="Futura Bold"/>
                <a:ea typeface="Futura Bold"/>
                <a:cs typeface="Futura Bold"/>
                <a:sym typeface="Futura Bold"/>
              </a:rPr>
              <a:t>killer</a:t>
            </a: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exposed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7235839"/>
            <a:ext cx="11201400" cy="1343025"/>
            <a:chOff x="0" y="0"/>
            <a:chExt cx="14935200" cy="17907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262592"/>
              <a:ext cx="14935200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49"/>
                </a:lnSpc>
              </a:pPr>
              <a:r>
                <a:rPr lang="en-US" sz="2499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We’ve found the </a:t>
              </a:r>
              <a:r>
                <a:rPr lang="en-US" sz="2499" spc="-24">
                  <a:solidFill>
                    <a:srgbClr val="FF3131"/>
                  </a:solidFill>
                  <a:latin typeface="Futura"/>
                  <a:ea typeface="Futura"/>
                  <a:cs typeface="Futura"/>
                  <a:sym typeface="Futura"/>
                </a:rPr>
                <a:t>killer </a:t>
              </a:r>
              <a:r>
                <a:rPr lang="en-US" sz="2499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using our investigation with </a:t>
              </a:r>
              <a:r>
                <a:rPr lang="en-US" sz="2499" spc="-24">
                  <a:solidFill>
                    <a:srgbClr val="A93B9C"/>
                  </a:solidFill>
                  <a:latin typeface="Futura"/>
                  <a:ea typeface="Futura"/>
                  <a:cs typeface="Futura"/>
                  <a:sym typeface="Futura"/>
                </a:rPr>
                <a:t>SQL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9352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50"/>
                </a:lnSpc>
              </a:pPr>
              <a:r>
                <a:rPr lang="en-US" sz="4500" b="1" spc="-44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Case closed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AutoShape 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7327642" y="9663113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9663113"/>
            <a:ext cx="17495447" cy="3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As leaders advance, they expect teams to grow their </a:t>
            </a:r>
            <a:r>
              <a:rPr lang="en-US" sz="2000" b="1" u="sng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business acumen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. </a:t>
            </a:r>
            <a:r>
              <a:rPr lang="en-US" sz="2000" b="1" spc="-20" dirty="0">
                <a:solidFill>
                  <a:srgbClr val="A41034"/>
                </a:solidFill>
                <a:latin typeface="Futura Bold"/>
                <a:sym typeface="Futura Bold"/>
                <a:hlinkClick r:id="rId3" tooltip="https://www.harvardbusiness.org/wp-content/uploads/2022/08/Perspectives-Level-Up-Your-Leaders-The-Three-Critical-Business-Acumen-Skills-They-Need-Now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b="1" u="sng" spc="-20" dirty="0">
                <a:solidFill>
                  <a:srgbClr val="A41034"/>
                </a:solidFill>
                <a:latin typeface="Futura Bold"/>
                <a:ea typeface="Futura Bold"/>
                <a:cs typeface="Futura Bold"/>
                <a:sym typeface="Futura Bold"/>
                <a:hlinkClick r:id="rId3" tooltip="https://www.harvardbusiness.org/wp-content/uploads/2022/08/Perspectives-Level-Up-Your-Leaders-The-Three-Critical-Business-Acumen-Skills-They-Need-Now.pdf"/>
              </a:rPr>
              <a:t> 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is the need highlighted by </a:t>
            </a:r>
            <a:r>
              <a:rPr lang="en-US" sz="2000" b="1" spc="-20" dirty="0">
                <a:solidFill>
                  <a:srgbClr val="A41034"/>
                </a:solidFill>
                <a:latin typeface="Futura Bold"/>
                <a:ea typeface="Futura Bold"/>
                <a:cs typeface="Futura Bold"/>
                <a:sym typeface="Futura Bold"/>
              </a:rPr>
              <a:t>Harvard Business Publishing </a:t>
            </a:r>
            <a:r>
              <a:rPr lang="en-US" sz="2000" b="1" spc="-20" dirty="0">
                <a:solidFill>
                  <a:srgbClr val="48C4B7"/>
                </a:solidFill>
                <a:latin typeface="Futura Bold"/>
                <a:ea typeface="Futura Bold"/>
                <a:cs typeface="Futura Bold"/>
                <a:sym typeface="Futura Bold"/>
              </a:rPr>
              <a:t>Corporate Learning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19850" cy="10287000"/>
            <a:chOff x="0" y="0"/>
            <a:chExt cx="758673" cy="1215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673" cy="1215678"/>
            </a:xfrm>
            <a:custGeom>
              <a:avLst/>
              <a:gdLst/>
              <a:ahLst/>
              <a:cxnLst/>
              <a:rect l="l" t="t" r="r" b="b"/>
              <a:pathLst>
                <a:path w="758673" h="1215678">
                  <a:moveTo>
                    <a:pt x="0" y="0"/>
                  </a:moveTo>
                  <a:lnTo>
                    <a:pt x="758673" y="0"/>
                  </a:lnTo>
                  <a:lnTo>
                    <a:pt x="758673" y="1215678"/>
                  </a:lnTo>
                  <a:lnTo>
                    <a:pt x="0" y="1215678"/>
                  </a:lnTo>
                  <a:close/>
                </a:path>
              </a:pathLst>
            </a:custGeom>
            <a:blipFill>
              <a:blip r:embed="rId2"/>
              <a:stretch>
                <a:fillRect t="-126" b="-12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58125" y="937047"/>
            <a:ext cx="8324850" cy="7325426"/>
            <a:chOff x="0" y="0"/>
            <a:chExt cx="11099800" cy="9767235"/>
          </a:xfrm>
        </p:grpSpPr>
        <p:sp>
          <p:nvSpPr>
            <p:cNvPr id="5" name="TextBox 5"/>
            <p:cNvSpPr txBox="1"/>
            <p:nvPr/>
          </p:nvSpPr>
          <p:spPr>
            <a:xfrm>
              <a:off x="0" y="1128740"/>
              <a:ext cx="110998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50"/>
                </a:lnSpc>
              </a:pPr>
              <a:r>
                <a:rPr lang="en-US" sz="4500" b="1" spc="-44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Special thanks to: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0998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50"/>
                </a:lnSpc>
              </a:pPr>
              <a:r>
                <a:rPr lang="en-US" sz="4500" b="1" spc="-44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Thank you for your attention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119535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Reach out with your case here: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81520" y="3265190"/>
              <a:ext cx="98528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and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247288" y="3104961"/>
            <a:ext cx="1906100" cy="1008293"/>
          </a:xfrm>
          <a:custGeom>
            <a:avLst/>
            <a:gdLst/>
            <a:ahLst/>
            <a:cxnLst/>
            <a:rect l="l" t="t" r="r" b="b"/>
            <a:pathLst>
              <a:path w="1906100" h="1008293">
                <a:moveTo>
                  <a:pt x="0" y="0"/>
                </a:moveTo>
                <a:lnTo>
                  <a:pt x="1906100" y="0"/>
                </a:lnTo>
                <a:lnTo>
                  <a:pt x="1906100" y="1008294"/>
                </a:lnTo>
                <a:lnTo>
                  <a:pt x="0" y="100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388" b="-98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607524" y="3295073"/>
            <a:ext cx="2452463" cy="628070"/>
          </a:xfrm>
          <a:custGeom>
            <a:avLst/>
            <a:gdLst/>
            <a:ahLst/>
            <a:cxnLst/>
            <a:rect l="l" t="t" r="r" b="b"/>
            <a:pathLst>
              <a:path w="2452463" h="628070">
                <a:moveTo>
                  <a:pt x="0" y="0"/>
                </a:moveTo>
                <a:lnTo>
                  <a:pt x="2452464" y="0"/>
                </a:lnTo>
                <a:lnTo>
                  <a:pt x="2452464" y="628070"/>
                </a:lnTo>
                <a:lnTo>
                  <a:pt x="0" y="62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>
            <a:hlinkClick r:id="rId5" tooltip="https://www.linkedin.com/in/rishabhbahuguna03"/>
          </p:cNvPr>
          <p:cNvSpPr/>
          <p:nvPr/>
        </p:nvSpPr>
        <p:spPr>
          <a:xfrm>
            <a:off x="7858125" y="8929607"/>
            <a:ext cx="778327" cy="778327"/>
          </a:xfrm>
          <a:custGeom>
            <a:avLst/>
            <a:gdLst/>
            <a:ahLst/>
            <a:cxnLst/>
            <a:rect l="l" t="t" r="r" b="b"/>
            <a:pathLst>
              <a:path w="778327" h="778327">
                <a:moveTo>
                  <a:pt x="0" y="0"/>
                </a:moveTo>
                <a:lnTo>
                  <a:pt x="778327" y="0"/>
                </a:lnTo>
                <a:lnTo>
                  <a:pt x="778327" y="778327"/>
                </a:lnTo>
                <a:lnTo>
                  <a:pt x="0" y="778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>
            <a:hlinkClick r:id="rId7" tooltip="https://github.com/Rishabhbahuguna03"/>
          </p:cNvPr>
          <p:cNvSpPr/>
          <p:nvPr/>
        </p:nvSpPr>
        <p:spPr>
          <a:xfrm>
            <a:off x="9110993" y="8924620"/>
            <a:ext cx="783314" cy="783314"/>
          </a:xfrm>
          <a:custGeom>
            <a:avLst/>
            <a:gdLst/>
            <a:ahLst/>
            <a:cxnLst/>
            <a:rect l="l" t="t" r="r" b="b"/>
            <a:pathLst>
              <a:path w="783314" h="783314">
                <a:moveTo>
                  <a:pt x="0" y="0"/>
                </a:moveTo>
                <a:lnTo>
                  <a:pt x="783314" y="0"/>
                </a:lnTo>
                <a:lnTo>
                  <a:pt x="783314" y="783314"/>
                </a:lnTo>
                <a:lnTo>
                  <a:pt x="0" y="78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7858125" y="4442873"/>
            <a:ext cx="9401175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For this investigation, I, </a:t>
            </a:r>
            <a:r>
              <a:rPr lang="en-US" sz="2999" b="1" spc="-29">
                <a:solidFill>
                  <a:srgbClr val="00A1E1"/>
                </a:solidFill>
                <a:latin typeface="Futura Bold"/>
                <a:ea typeface="Futura Bold"/>
                <a:cs typeface="Futura Bold"/>
                <a:sym typeface="Futura Bold"/>
              </a:rPr>
              <a:t>Rishabh Bahuguna</a:t>
            </a: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, took on the role of lead data analyst at </a:t>
            </a:r>
            <a:r>
              <a:rPr lang="en-US" sz="2999" b="1" spc="-29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TechNova Inc</a:t>
            </a: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. and used my </a:t>
            </a:r>
            <a:r>
              <a:rPr lang="en-US" sz="2999" b="1" spc="-2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</a:t>
            </a: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and </a:t>
            </a:r>
            <a:r>
              <a:rPr lang="en-US" sz="2999" b="1" spc="-29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detective </a:t>
            </a: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skills to work through the case.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8125" y="6660844"/>
            <a:ext cx="5606304" cy="37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8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7858125" y="6671333"/>
            <a:ext cx="602322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b="1" spc="-3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Want to know more about this </a:t>
            </a:r>
            <a:r>
              <a:rPr lang="en-US" sz="3000" b="1" spc="-30">
                <a:solidFill>
                  <a:srgbClr val="00A1E1"/>
                </a:solidFill>
                <a:latin typeface="Futura Bold"/>
                <a:ea typeface="Futura Bold"/>
                <a:cs typeface="Futura Bold"/>
                <a:sym typeface="Futura Bold"/>
              </a:rPr>
              <a:t>analyst </a:t>
            </a:r>
            <a:r>
              <a:rPr lang="en-US" sz="3000" b="1" spc="-3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(with honed detective skills)?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95179" y="8726498"/>
            <a:ext cx="357087" cy="118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02"/>
              </a:lnSpc>
            </a:pPr>
            <a:r>
              <a:rPr lang="en-US" sz="6144" b="1" spc="-61" dirty="0">
                <a:solidFill>
                  <a:srgbClr val="00A1E1"/>
                </a:solidFill>
                <a:latin typeface="Futura Bold"/>
                <a:ea typeface="Futura Bold"/>
                <a:cs typeface="Futura Bold"/>
                <a:sym typeface="Futura Bold"/>
              </a:rPr>
              <a:t>|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66750" y="2226195"/>
            <a:ext cx="3328033" cy="3744622"/>
          </a:xfrm>
          <a:custGeom>
            <a:avLst/>
            <a:gdLst/>
            <a:ahLst/>
            <a:cxnLst/>
            <a:rect l="l" t="t" r="r" b="b"/>
            <a:pathLst>
              <a:path w="3328033" h="3744622">
                <a:moveTo>
                  <a:pt x="0" y="0"/>
                </a:moveTo>
                <a:lnTo>
                  <a:pt x="3328033" y="0"/>
                </a:lnTo>
                <a:lnTo>
                  <a:pt x="3328033" y="3744621"/>
                </a:lnTo>
                <a:lnTo>
                  <a:pt x="0" y="374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833562" y="4638414"/>
            <a:ext cx="9425738" cy="4619886"/>
          </a:xfrm>
          <a:custGeom>
            <a:avLst/>
            <a:gdLst/>
            <a:ahLst/>
            <a:cxnLst/>
            <a:rect l="l" t="t" r="r" b="b"/>
            <a:pathLst>
              <a:path w="9425738" h="4619886">
                <a:moveTo>
                  <a:pt x="0" y="0"/>
                </a:moveTo>
                <a:lnTo>
                  <a:pt x="9425738" y="0"/>
                </a:lnTo>
                <a:lnTo>
                  <a:pt x="9425738" y="4619886"/>
                </a:lnTo>
                <a:lnTo>
                  <a:pt x="0" y="4619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-52426" t="-138471" r="-5758" b="-84266"/>
            </a:stretch>
          </a:blipFill>
          <a:ln w="28575" cap="rnd">
            <a:solidFill>
              <a:srgbClr val="000000">
                <a:alpha val="84706"/>
              </a:srgbClr>
            </a:solidFill>
            <a:prstDash val="solid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107927">
            <a:off x="2552053" y="3669171"/>
            <a:ext cx="1555151" cy="470433"/>
          </a:xfrm>
          <a:custGeom>
            <a:avLst/>
            <a:gdLst/>
            <a:ahLst/>
            <a:cxnLst/>
            <a:rect l="l" t="t" r="r" b="b"/>
            <a:pathLst>
              <a:path w="1555151" h="470433">
                <a:moveTo>
                  <a:pt x="0" y="0"/>
                </a:moveTo>
                <a:lnTo>
                  <a:pt x="1555151" y="0"/>
                </a:lnTo>
                <a:lnTo>
                  <a:pt x="1555151" y="470433"/>
                </a:lnTo>
                <a:lnTo>
                  <a:pt x="0" y="4704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66750" y="619125"/>
            <a:ext cx="478610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0"/>
              </a:lnSpc>
            </a:pPr>
            <a:r>
              <a:rPr lang="en-US" sz="4500" b="1" spc="-4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At the crime scene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1443367"/>
            <a:ext cx="7933507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The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CEO of TechNova Inc. 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was found dead in their office.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0257" y="5448465"/>
            <a:ext cx="8659043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spc="-2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Who am </a:t>
            </a:r>
            <a:r>
              <a:rPr lang="en-US" sz="2499" b="1" spc="-2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</a:t>
            </a:r>
            <a:r>
              <a:rPr lang="en-US" sz="2499" spc="-2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and what is </a:t>
            </a:r>
            <a:r>
              <a:rPr lang="en-US" sz="2499" b="1" spc="-2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my mission</a:t>
            </a:r>
            <a:r>
              <a:rPr lang="en-US" sz="2499" spc="-2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00257" y="6407032"/>
            <a:ext cx="8659043" cy="222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050A30"/>
                </a:solidFill>
                <a:latin typeface="Futura"/>
                <a:ea typeface="Futura"/>
                <a:cs typeface="Futura"/>
                <a:sym typeface="Futura"/>
              </a:rPr>
              <a:t>I am a lead data analyst at TechNova Inc., and my mission is to find out: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050A30"/>
                </a:solidFill>
                <a:latin typeface="Futura"/>
                <a:ea typeface="Futura"/>
                <a:cs typeface="Futura"/>
                <a:sym typeface="Futura"/>
              </a:rPr>
              <a:t>a) who the killer is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050A30"/>
                </a:solidFill>
                <a:latin typeface="Futura"/>
                <a:ea typeface="Futura"/>
                <a:cs typeface="Futura"/>
                <a:sym typeface="Futura"/>
              </a:rPr>
              <a:t>b) where and when the crime took place, and</a:t>
            </a:r>
          </a:p>
          <a:p>
            <a:pPr marL="0" lvl="0" indent="0" algn="l">
              <a:lnSpc>
                <a:spcPts val="3499"/>
              </a:lnSpc>
            </a:pPr>
            <a:r>
              <a:rPr lang="en-US" sz="2499" spc="-24">
                <a:solidFill>
                  <a:srgbClr val="050A30"/>
                </a:solidFill>
                <a:latin typeface="Futura"/>
                <a:ea typeface="Futura"/>
                <a:cs typeface="Futura"/>
                <a:sym typeface="Futura"/>
              </a:rPr>
              <a:t>c) how it happened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750" y="9663113"/>
            <a:ext cx="17495447" cy="3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Technical aspect: For investigating this case, I’m using 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PostgreSQL (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sym typeface="Futura Bold"/>
                <a:hlinkClick r:id="rId8" tooltip="https://www.postgresql.org/docs/release/18.1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latest version 18.1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) | </a:t>
            </a:r>
            <a:r>
              <a:rPr lang="en-US" sz="2000" b="1" spc="-20" dirty="0" err="1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pgAdmin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 4 (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sym typeface="Futura Bold"/>
                <a:hlinkClick r:id="rId9" tooltip="https://www.pgadmin.org/docs/pgadmin4/latest/release_notes_9_10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latest version 9.10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) 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as an analytics tool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74446" y="9663113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671" y="3309643"/>
            <a:ext cx="262237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0"/>
              </a:lnSpc>
            </a:pPr>
            <a:r>
              <a:rPr lang="en-US" sz="4500" b="1" spc="-4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09:00 PM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95399" y="4088981"/>
            <a:ext cx="2314915" cy="19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53"/>
              </a:lnSpc>
            </a:pPr>
            <a:r>
              <a:rPr lang="en-US" sz="1230" b="1" spc="-12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21:00 Hrs.</a:t>
            </a:r>
            <a:r>
              <a:rPr lang="en-US" sz="1230" b="1" spc="-12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as per our database.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365894" y="683202"/>
            <a:ext cx="9556213" cy="4672446"/>
            <a:chOff x="0" y="0"/>
            <a:chExt cx="1480507" cy="723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0507" cy="723884"/>
            </a:xfrm>
            <a:custGeom>
              <a:avLst/>
              <a:gdLst/>
              <a:ahLst/>
              <a:cxnLst/>
              <a:rect l="l" t="t" r="r" b="b"/>
              <a:pathLst>
                <a:path w="1480507" h="723884">
                  <a:moveTo>
                    <a:pt x="18633" y="0"/>
                  </a:moveTo>
                  <a:lnTo>
                    <a:pt x="1461874" y="0"/>
                  </a:lnTo>
                  <a:cubicBezTo>
                    <a:pt x="1466816" y="0"/>
                    <a:pt x="1471555" y="1963"/>
                    <a:pt x="1475050" y="5458"/>
                  </a:cubicBezTo>
                  <a:cubicBezTo>
                    <a:pt x="1478544" y="8952"/>
                    <a:pt x="1480507" y="13691"/>
                    <a:pt x="1480507" y="18633"/>
                  </a:cubicBezTo>
                  <a:lnTo>
                    <a:pt x="1480507" y="705251"/>
                  </a:lnTo>
                  <a:cubicBezTo>
                    <a:pt x="1480507" y="715542"/>
                    <a:pt x="1472165" y="723884"/>
                    <a:pt x="1461874" y="723884"/>
                  </a:cubicBezTo>
                  <a:lnTo>
                    <a:pt x="18633" y="723884"/>
                  </a:lnTo>
                  <a:cubicBezTo>
                    <a:pt x="8342" y="723884"/>
                    <a:pt x="0" y="715542"/>
                    <a:pt x="0" y="705251"/>
                  </a:cubicBezTo>
                  <a:lnTo>
                    <a:pt x="0" y="18633"/>
                  </a:lnTo>
                  <a:cubicBezTo>
                    <a:pt x="0" y="13691"/>
                    <a:pt x="1963" y="8952"/>
                    <a:pt x="5458" y="5458"/>
                  </a:cubicBezTo>
                  <a:cubicBezTo>
                    <a:pt x="8952" y="1963"/>
                    <a:pt x="13691" y="0"/>
                    <a:pt x="18633" y="0"/>
                  </a:cubicBezTo>
                  <a:close/>
                </a:path>
              </a:pathLst>
            </a:custGeom>
            <a:blipFill>
              <a:blip r:embed="rId3"/>
              <a:stretch>
                <a:fillRect t="-105586" b="-89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250830"/>
            <a:ext cx="11201400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</a:pP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This will help us e</a:t>
            </a:r>
            <a:r>
              <a:rPr lang="en-US" sz="2499" u="none" strike="noStrike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xplore the evidence concealed within the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545980"/>
            <a:ext cx="1642716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0"/>
              </a:lnSpc>
            </a:pPr>
            <a:r>
              <a:rPr lang="en-US" sz="4500" b="1" spc="-4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Tables: where our clues are hidden.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427664" y="5695803"/>
            <a:ext cx="3629240" cy="557646"/>
            <a:chOff x="0" y="0"/>
            <a:chExt cx="4838987" cy="74352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employees table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028700" y="9718352"/>
            <a:ext cx="15074706" cy="3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sym typeface="Futura Bold"/>
                <a:hlinkClick r:id="rId5" tooltip="https://www.postgresql.org/docs/current/dd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b="1" u="sng" spc="-20" dirty="0">
                <a:solidFill>
                  <a:srgbClr val="0000FF"/>
                </a:solidFill>
                <a:latin typeface="Futura Bold"/>
                <a:ea typeface="Futura Bold"/>
                <a:cs typeface="Futura Bold"/>
                <a:sym typeface="Futura Bold"/>
                <a:hlinkClick r:id="rId5" tooltip="https://www.postgresql.org/docs/current/dd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is the overview of table basics in Data Definition Language.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246431" y="1105596"/>
            <a:ext cx="9795138" cy="4037904"/>
            <a:chOff x="0" y="0"/>
            <a:chExt cx="1480507" cy="610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0507" cy="610318"/>
            </a:xfrm>
            <a:custGeom>
              <a:avLst/>
              <a:gdLst/>
              <a:ahLst/>
              <a:cxnLst/>
              <a:rect l="l" t="t" r="r" b="b"/>
              <a:pathLst>
                <a:path w="1480507" h="610318">
                  <a:moveTo>
                    <a:pt x="18179" y="0"/>
                  </a:moveTo>
                  <a:lnTo>
                    <a:pt x="1462329" y="0"/>
                  </a:lnTo>
                  <a:cubicBezTo>
                    <a:pt x="1467150" y="0"/>
                    <a:pt x="1471774" y="1915"/>
                    <a:pt x="1475183" y="5324"/>
                  </a:cubicBezTo>
                  <a:cubicBezTo>
                    <a:pt x="1478592" y="8734"/>
                    <a:pt x="1480507" y="13358"/>
                    <a:pt x="1480507" y="18179"/>
                  </a:cubicBezTo>
                  <a:lnTo>
                    <a:pt x="1480507" y="592139"/>
                  </a:lnTo>
                  <a:cubicBezTo>
                    <a:pt x="1480507" y="602179"/>
                    <a:pt x="1472368" y="610318"/>
                    <a:pt x="1462329" y="610318"/>
                  </a:cubicBezTo>
                  <a:lnTo>
                    <a:pt x="18179" y="610318"/>
                  </a:lnTo>
                  <a:cubicBezTo>
                    <a:pt x="8139" y="610318"/>
                    <a:pt x="0" y="602179"/>
                    <a:pt x="0" y="592139"/>
                  </a:cubicBezTo>
                  <a:lnTo>
                    <a:pt x="0" y="18179"/>
                  </a:lnTo>
                  <a:cubicBezTo>
                    <a:pt x="0" y="8139"/>
                    <a:pt x="8139" y="0"/>
                    <a:pt x="18179" y="0"/>
                  </a:cubicBezTo>
                  <a:close/>
                </a:path>
              </a:pathLst>
            </a:custGeom>
            <a:blipFill>
              <a:blip r:embed="rId3"/>
              <a:stretch>
                <a:fillRect t="-38063" b="-930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29380" y="5481204"/>
            <a:ext cx="3629240" cy="557646"/>
            <a:chOff x="0" y="0"/>
            <a:chExt cx="4838987" cy="7435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keycards_log table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4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28700" y="9718352"/>
            <a:ext cx="150747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CREATE TABLE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is a Data Definition Language (DDL) command used to define the structure of a new table within a database.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333375" y="380544"/>
            <a:ext cx="17621250" cy="4762956"/>
            <a:chOff x="0" y="0"/>
            <a:chExt cx="2257959" cy="610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7959" cy="610318"/>
            </a:xfrm>
            <a:custGeom>
              <a:avLst/>
              <a:gdLst/>
              <a:ahLst/>
              <a:cxnLst/>
              <a:rect l="l" t="t" r="r" b="b"/>
              <a:pathLst>
                <a:path w="2257959" h="610318">
                  <a:moveTo>
                    <a:pt x="10105" y="0"/>
                  </a:moveTo>
                  <a:lnTo>
                    <a:pt x="2247854" y="0"/>
                  </a:lnTo>
                  <a:cubicBezTo>
                    <a:pt x="2253435" y="0"/>
                    <a:pt x="2257959" y="4524"/>
                    <a:pt x="2257959" y="10105"/>
                  </a:cubicBezTo>
                  <a:lnTo>
                    <a:pt x="2257959" y="600213"/>
                  </a:lnTo>
                  <a:cubicBezTo>
                    <a:pt x="2257959" y="605794"/>
                    <a:pt x="2253435" y="610318"/>
                    <a:pt x="2247854" y="610318"/>
                  </a:cubicBezTo>
                  <a:lnTo>
                    <a:pt x="10105" y="610318"/>
                  </a:lnTo>
                  <a:cubicBezTo>
                    <a:pt x="4524" y="610318"/>
                    <a:pt x="0" y="605794"/>
                    <a:pt x="0" y="600213"/>
                  </a:cubicBezTo>
                  <a:lnTo>
                    <a:pt x="0" y="10105"/>
                  </a:lnTo>
                  <a:cubicBezTo>
                    <a:pt x="0" y="4524"/>
                    <a:pt x="4524" y="0"/>
                    <a:pt x="10105" y="0"/>
                  </a:cubicBezTo>
                  <a:close/>
                </a:path>
              </a:pathLst>
            </a:custGeom>
            <a:blipFill>
              <a:blip r:embed="rId3"/>
              <a:stretch>
                <a:fillRect t="-1572" b="-157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29380" y="5481204"/>
            <a:ext cx="3629240" cy="557646"/>
            <a:chOff x="0" y="0"/>
            <a:chExt cx="4838987" cy="7435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calls table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5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28700" y="9718352"/>
            <a:ext cx="150747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ALTER TABLE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is a DDL command used to modify the structure of a table within a database.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388563" y="1183502"/>
            <a:ext cx="15510874" cy="3959998"/>
            <a:chOff x="0" y="0"/>
            <a:chExt cx="2390547" cy="610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90547" cy="610318"/>
            </a:xfrm>
            <a:custGeom>
              <a:avLst/>
              <a:gdLst/>
              <a:ahLst/>
              <a:cxnLst/>
              <a:rect l="l" t="t" r="r" b="b"/>
              <a:pathLst>
                <a:path w="2390547" h="610318">
                  <a:moveTo>
                    <a:pt x="11480" y="0"/>
                  </a:moveTo>
                  <a:lnTo>
                    <a:pt x="2379067" y="0"/>
                  </a:lnTo>
                  <a:cubicBezTo>
                    <a:pt x="2385407" y="0"/>
                    <a:pt x="2390547" y="5140"/>
                    <a:pt x="2390547" y="11480"/>
                  </a:cubicBezTo>
                  <a:lnTo>
                    <a:pt x="2390547" y="598838"/>
                  </a:lnTo>
                  <a:cubicBezTo>
                    <a:pt x="2390547" y="601882"/>
                    <a:pt x="2389338" y="604802"/>
                    <a:pt x="2387185" y="606955"/>
                  </a:cubicBezTo>
                  <a:cubicBezTo>
                    <a:pt x="2385032" y="609108"/>
                    <a:pt x="2382112" y="610318"/>
                    <a:pt x="2379067" y="610318"/>
                  </a:cubicBezTo>
                  <a:lnTo>
                    <a:pt x="11480" y="610318"/>
                  </a:lnTo>
                  <a:cubicBezTo>
                    <a:pt x="8435" y="610318"/>
                    <a:pt x="5515" y="609108"/>
                    <a:pt x="3362" y="606955"/>
                  </a:cubicBezTo>
                  <a:cubicBezTo>
                    <a:pt x="1209" y="604802"/>
                    <a:pt x="0" y="601882"/>
                    <a:pt x="0" y="598838"/>
                  </a:cubicBezTo>
                  <a:lnTo>
                    <a:pt x="0" y="11480"/>
                  </a:lnTo>
                  <a:cubicBezTo>
                    <a:pt x="0" y="8435"/>
                    <a:pt x="1209" y="5515"/>
                    <a:pt x="3362" y="3362"/>
                  </a:cubicBezTo>
                  <a:cubicBezTo>
                    <a:pt x="5515" y="1209"/>
                    <a:pt x="8435" y="0"/>
                    <a:pt x="11480" y="0"/>
                  </a:cubicBezTo>
                  <a:close/>
                </a:path>
              </a:pathLst>
            </a:custGeom>
            <a:blipFill>
              <a:blip r:embed="rId3"/>
              <a:stretch>
                <a:fillRect l="-4197" r="-419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27664" y="5589729"/>
            <a:ext cx="3629240" cy="557646"/>
            <a:chOff x="0" y="0"/>
            <a:chExt cx="4838987" cy="7435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alibis table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6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28700" y="9718352"/>
            <a:ext cx="15728632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DROP TABLE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is a DDL command used to delete the table and its components in a database permanently.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673600" y="2071734"/>
            <a:ext cx="14940799" cy="3071766"/>
            <a:chOff x="0" y="0"/>
            <a:chExt cx="2968532" cy="610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68532" cy="610318"/>
            </a:xfrm>
            <a:custGeom>
              <a:avLst/>
              <a:gdLst/>
              <a:ahLst/>
              <a:cxnLst/>
              <a:rect l="l" t="t" r="r" b="b"/>
              <a:pathLst>
                <a:path w="2968532" h="610318">
                  <a:moveTo>
                    <a:pt x="11918" y="0"/>
                  </a:moveTo>
                  <a:lnTo>
                    <a:pt x="2956614" y="0"/>
                  </a:lnTo>
                  <a:cubicBezTo>
                    <a:pt x="2963196" y="0"/>
                    <a:pt x="2968532" y="5336"/>
                    <a:pt x="2968532" y="11918"/>
                  </a:cubicBezTo>
                  <a:lnTo>
                    <a:pt x="2968532" y="598400"/>
                  </a:lnTo>
                  <a:cubicBezTo>
                    <a:pt x="2968532" y="601561"/>
                    <a:pt x="2967276" y="604592"/>
                    <a:pt x="2965041" y="606827"/>
                  </a:cubicBezTo>
                  <a:cubicBezTo>
                    <a:pt x="2962806" y="609062"/>
                    <a:pt x="2959775" y="610318"/>
                    <a:pt x="2956614" y="610318"/>
                  </a:cubicBezTo>
                  <a:lnTo>
                    <a:pt x="11918" y="610318"/>
                  </a:lnTo>
                  <a:cubicBezTo>
                    <a:pt x="5336" y="610318"/>
                    <a:pt x="0" y="604982"/>
                    <a:pt x="0" y="598400"/>
                  </a:cubicBezTo>
                  <a:lnTo>
                    <a:pt x="0" y="11918"/>
                  </a:lnTo>
                  <a:cubicBezTo>
                    <a:pt x="0" y="5336"/>
                    <a:pt x="5336" y="0"/>
                    <a:pt x="11918" y="0"/>
                  </a:cubicBezTo>
                  <a:close/>
                </a:path>
              </a:pathLst>
            </a:custGeom>
            <a:blipFill>
              <a:blip r:embed="rId3"/>
              <a:stretch>
                <a:fillRect l="-7509" r="-750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27664" y="5589729"/>
            <a:ext cx="3629240" cy="557646"/>
            <a:chOff x="0" y="0"/>
            <a:chExt cx="4838987" cy="7435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evidence table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7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3249" y="971216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28700" y="9718352"/>
            <a:ext cx="1644574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TRUNCATE TABLE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is a DDL command used to remove all the rows from the table while preserving the table’s structure within a database.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1148629"/>
            <a:chOff x="0" y="0"/>
            <a:chExt cx="2161206" cy="1317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1317502"/>
            </a:xfrm>
            <a:custGeom>
              <a:avLst/>
              <a:gdLst/>
              <a:ahLst/>
              <a:cxnLst/>
              <a:rect l="l" t="t" r="r" b="b"/>
              <a:pathLst>
                <a:path w="2161206" h="1317502">
                  <a:moveTo>
                    <a:pt x="0" y="0"/>
                  </a:moveTo>
                  <a:lnTo>
                    <a:pt x="2161206" y="0"/>
                  </a:lnTo>
                  <a:lnTo>
                    <a:pt x="2161206" y="1317502"/>
                  </a:lnTo>
                  <a:lnTo>
                    <a:pt x="0" y="1317502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t="-4645" b="-464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666750" y="7235839"/>
            <a:ext cx="11201400" cy="1343025"/>
            <a:chOff x="0" y="0"/>
            <a:chExt cx="14935200" cy="1790700"/>
          </a:xfrm>
        </p:grpSpPr>
        <p:sp>
          <p:nvSpPr>
            <p:cNvPr id="6" name="TextBox 6"/>
            <p:cNvSpPr txBox="1"/>
            <p:nvPr/>
          </p:nvSpPr>
          <p:spPr>
            <a:xfrm>
              <a:off x="0" y="1262592"/>
              <a:ext cx="14935200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49"/>
                </a:lnSpc>
              </a:pPr>
              <a:r>
                <a:rPr lang="en-US" sz="2499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Let’s unravel </a:t>
              </a:r>
              <a:r>
                <a:rPr lang="en-US" sz="2499" u="none" strike="noStrike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the mystery through </a:t>
              </a:r>
              <a:r>
                <a:rPr lang="en-US" sz="2499" b="1" u="none" strike="noStrike" spc="-24">
                  <a:solidFill>
                    <a:srgbClr val="A93B9C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SQL queries</a:t>
              </a:r>
              <a:r>
                <a:rPr lang="en-US" sz="2499" u="none" strike="noStrike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9352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50"/>
                </a:lnSpc>
              </a:pPr>
              <a:r>
                <a:rPr lang="en-US" sz="4500" b="1" spc="-44">
                  <a:solidFill>
                    <a:srgbClr val="A93B9C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SQL </a:t>
              </a:r>
              <a:r>
                <a:rPr lang="en-US" sz="4500" b="1" spc="-44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Investigation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74446" y="9663113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9663113"/>
            <a:ext cx="17495447" cy="3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Technical aspect: Pre-read- Basics of querying a table, 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sym typeface="Futura Bold"/>
                <a:hlinkClick r:id="rId3" tooltip="https://www.postgresql.org/docs/current/tutorial-selec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66750" y="985838"/>
            <a:ext cx="20279859" cy="7757055"/>
            <a:chOff x="0" y="-57150"/>
            <a:chExt cx="27039811" cy="10342741"/>
          </a:xfrm>
        </p:grpSpPr>
        <p:sp>
          <p:nvSpPr>
            <p:cNvPr id="5" name="TextBox 5"/>
            <p:cNvSpPr txBox="1"/>
            <p:nvPr/>
          </p:nvSpPr>
          <p:spPr>
            <a:xfrm>
              <a:off x="752757" y="-57150"/>
              <a:ext cx="26287054" cy="1347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84"/>
                </a:lnSpc>
              </a:pPr>
              <a:r>
                <a:rPr lang="en-US" sz="6349" b="1" spc="-63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Investigation Framework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50249"/>
              <a:ext cx="22790751" cy="7335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61609" lvl="1" indent="-380805" algn="l">
                <a:lnSpc>
                  <a:spcPts val="3880"/>
                </a:lnSpc>
                <a:buAutoNum type="arabicPeriod"/>
              </a:pPr>
              <a:r>
                <a:rPr lang="en-US" sz="3527" b="1" spc="-35" dirty="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Identify where and when the crime happened</a:t>
              </a:r>
            </a:p>
            <a:p>
              <a:pPr algn="l">
                <a:lnSpc>
                  <a:spcPts val="3880"/>
                </a:lnSpc>
              </a:pPr>
              <a:endParaRPr lang="en-US" sz="3527" b="1" spc="-35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380804" lvl="1" algn="l">
                <a:lnSpc>
                  <a:spcPts val="3880"/>
                </a:lnSpc>
              </a:pPr>
              <a:r>
                <a:rPr lang="en-US" sz="3527" b="1" spc="-35" dirty="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2. </a:t>
              </a:r>
              <a:r>
                <a:rPr lang="en-US" sz="3527" b="1" spc="-35" dirty="0" err="1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Analyse</a:t>
              </a:r>
              <a:r>
                <a:rPr lang="en-US" sz="3527" b="1" spc="-35" dirty="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who accessed critical areas at the time</a:t>
              </a:r>
            </a:p>
            <a:p>
              <a:pPr algn="l">
                <a:lnSpc>
                  <a:spcPts val="3880"/>
                </a:lnSpc>
              </a:pPr>
              <a:endParaRPr lang="en-US" sz="3527" b="1" spc="-35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380804" lvl="1" algn="l">
                <a:lnSpc>
                  <a:spcPts val="3880"/>
                </a:lnSpc>
              </a:pPr>
              <a:r>
                <a:rPr lang="en-US" sz="3527" b="1" spc="-35" dirty="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3. Cross-check alibis with actual logs</a:t>
              </a:r>
            </a:p>
            <a:p>
              <a:pPr algn="l">
                <a:lnSpc>
                  <a:spcPts val="3880"/>
                </a:lnSpc>
              </a:pPr>
              <a:endParaRPr lang="en-US" sz="3527" b="1" spc="-35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380804" lvl="1" algn="l">
                <a:lnSpc>
                  <a:spcPts val="3880"/>
                </a:lnSpc>
              </a:pPr>
              <a:r>
                <a:rPr lang="en-US" sz="3527" b="1" spc="-35" dirty="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4. Investigate suspicious calls made around the time</a:t>
              </a:r>
            </a:p>
            <a:p>
              <a:pPr algn="l">
                <a:lnSpc>
                  <a:spcPts val="3880"/>
                </a:lnSpc>
              </a:pPr>
              <a:endParaRPr lang="en-US" sz="3527" b="1" spc="-35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380804" lvl="1" algn="l">
                <a:lnSpc>
                  <a:spcPts val="3880"/>
                </a:lnSpc>
              </a:pPr>
              <a:r>
                <a:rPr lang="en-US" sz="3527" b="1" spc="-35" dirty="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5. Match evidence with movements and claims</a:t>
              </a:r>
            </a:p>
            <a:p>
              <a:pPr algn="l">
                <a:lnSpc>
                  <a:spcPts val="3880"/>
                </a:lnSpc>
              </a:pPr>
              <a:endParaRPr lang="en-US" sz="3527" b="1" spc="-35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380804" lvl="1" algn="l">
                <a:lnSpc>
                  <a:spcPts val="3880"/>
                </a:lnSpc>
              </a:pPr>
              <a:r>
                <a:rPr lang="en-US" sz="3527" b="1" spc="-35" dirty="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6. Combine all findings to identify the killer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74446" y="9663113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9663113"/>
            <a:ext cx="17495447" cy="3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Global demand: According to the </a:t>
            </a:r>
            <a:r>
              <a:rPr lang="en-US" sz="2000" b="1" spc="-20" dirty="0">
                <a:solidFill>
                  <a:srgbClr val="809FBF"/>
                </a:solidFill>
                <a:latin typeface="Futura Bold"/>
                <a:ea typeface="Futura Bold"/>
                <a:cs typeface="Futura Bold"/>
                <a:sym typeface="Futura Bold"/>
              </a:rPr>
              <a:t>World Economic Forum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’s Future of Jobs Report 2025, 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sym typeface="Futura Bold"/>
                <a:hlinkClick r:id="rId3" tooltip="https://www.weforum.org/publications/the-future-of-jobs-report-2025/infographics-94b6214b36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 skills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sym typeface="Futura Bold"/>
              </a:rPr>
              <a:t> 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 2025.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952</Words>
  <Application>Microsoft Office PowerPoint</Application>
  <PresentationFormat>Custom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Futura</vt:lpstr>
      <vt:lpstr>Calibri</vt:lpstr>
      <vt:lpstr>Arial</vt:lpstr>
      <vt:lpstr>Futura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Murder Mystery | Capstone Project | Indian Data Club</dc:title>
  <dc:description>Presentation - SQL Murder Mystery: Unraveling the Data Crime</dc:description>
  <cp:lastModifiedBy>Aishwarya</cp:lastModifiedBy>
  <cp:revision>2</cp:revision>
  <dcterms:created xsi:type="dcterms:W3CDTF">2006-08-16T00:00:00Z</dcterms:created>
  <dcterms:modified xsi:type="dcterms:W3CDTF">2025-12-04T13:06:21Z</dcterms:modified>
  <dc:identifier>DAG5_smfeG8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2025-12-04T13:06:20Z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e4ee00ff-7efd-4d46-9b6a-9b41ea290be1</vt:lpwstr>
  </property>
  <property fmtid="{D5CDD505-2E9C-101B-9397-08002B2CF9AE}" pid="7" name="MSIP_Label_defa4170-0d19-0005-0004-bc88714345d2_ActionId">
    <vt:lpwstr>0721aab6-3375-4017-b460-b92f9d34c53b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